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1"/>
  </p:sldMasterIdLst>
  <p:notesMasterIdLst>
    <p:notesMasterId r:id="rId22"/>
  </p:notesMasterIdLst>
  <p:sldIdLst>
    <p:sldId id="316" r:id="rId2"/>
    <p:sldId id="397" r:id="rId3"/>
    <p:sldId id="398" r:id="rId4"/>
    <p:sldId id="399" r:id="rId5"/>
    <p:sldId id="411" r:id="rId6"/>
    <p:sldId id="400" r:id="rId7"/>
    <p:sldId id="401" r:id="rId8"/>
    <p:sldId id="402" r:id="rId9"/>
    <p:sldId id="404" r:id="rId10"/>
    <p:sldId id="407" r:id="rId11"/>
    <p:sldId id="403" r:id="rId12"/>
    <p:sldId id="408" r:id="rId13"/>
    <p:sldId id="406" r:id="rId14"/>
    <p:sldId id="409" r:id="rId15"/>
    <p:sldId id="410" r:id="rId16"/>
    <p:sldId id="412" r:id="rId17"/>
    <p:sldId id="415" r:id="rId18"/>
    <p:sldId id="281" r:id="rId19"/>
    <p:sldId id="414" r:id="rId20"/>
    <p:sldId id="416" r:id="rId21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A22"/>
    <a:srgbClr val="ED1941"/>
    <a:srgbClr val="FFFF00"/>
    <a:srgbClr val="F3F6F8"/>
    <a:srgbClr val="282828"/>
    <a:srgbClr val="0080C6"/>
    <a:srgbClr val="D8E0E6"/>
    <a:srgbClr val="AFDFEC"/>
    <a:srgbClr val="5BC8EE"/>
    <a:srgbClr val="8588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311" autoAdjust="0"/>
    <p:restoredTop sz="96696"/>
  </p:normalViewPr>
  <p:slideViewPr>
    <p:cSldViewPr snapToGrid="0" snapToObjects="1">
      <p:cViewPr varScale="1">
        <p:scale>
          <a:sx n="143" d="100"/>
          <a:sy n="143" d="100"/>
        </p:scale>
        <p:origin x="1560" y="125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9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726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10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130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376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6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.png"/><Relationship Id="rId4" Type="http://schemas.openxmlformats.org/officeDocument/2006/relationships/image" Target="../media/image3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9276B7-B170-402B-9290-D76370E5C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6388" cy="975201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4334" y="7013448"/>
            <a:ext cx="10267530" cy="1461939"/>
          </a:xfrm>
        </p:spPr>
        <p:txBody>
          <a:bodyPr/>
          <a:lstStyle/>
          <a:p>
            <a:r>
              <a:rPr lang="en-GB" sz="6600" dirty="0">
                <a:latin typeface="Abadi" panose="020B0604020104020204" pitchFamily="34" charset="0"/>
              </a:rPr>
              <a:t>Time Series</a:t>
            </a:r>
            <a:br>
              <a:rPr lang="en-GB" sz="6600" dirty="0">
                <a:latin typeface="Abadi" panose="020B0604020104020204" pitchFamily="34" charset="0"/>
              </a:rPr>
            </a:br>
            <a:r>
              <a:rPr lang="en-GB" sz="3600" dirty="0">
                <a:latin typeface="Abadi" panose="020B0604020104020204" pitchFamily="34" charset="0"/>
              </a:rPr>
              <a:t>To infinity and beyond….</a:t>
            </a:r>
            <a:br>
              <a:rPr lang="en-GB" sz="3600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540254" y="364730"/>
            <a:ext cx="10441463" cy="948289"/>
          </a:xfrm>
        </p:spPr>
        <p:txBody>
          <a:bodyPr/>
          <a:lstStyle/>
          <a:p>
            <a:r>
              <a:rPr lang="en-GB" b="1" dirty="0">
                <a:latin typeface="Palatino Linotype" charset="0"/>
              </a:rPr>
              <a:t>Dickey-Fuller with more lags</a:t>
            </a:r>
            <a:endParaRPr lang="en-US" b="1" dirty="0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82991" y="2042485"/>
                <a:ext cx="13002683" cy="6287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Rewrite original model by subtracting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−1</m:t>
                        </m:r>
                      </m:sub>
                    </m:sSub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 </m:t>
                    </m:r>
                  </m:oMath>
                </a14:m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 on both sides of the model equation:</a:t>
                </a:r>
              </a:p>
              <a:p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𝛽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algn="ctr"/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⇓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−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3413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Δ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limLow>
                        <m:limLow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GB" sz="3413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GB" sz="3413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alatino Linotype" charset="0"/>
                                      <a:cs typeface="Palatino Linotype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413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𝛽</m:t>
                                  </m:r>
                                  <m:r>
                                    <a:rPr lang="en-GB" sz="3413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=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𝛿</m:t>
                          </m:r>
                        </m:lim>
                      </m:limLow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US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Testing for a random walk (aka unit root) now boils down to</a:t>
                </a:r>
              </a:p>
              <a:p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H0: </a:t>
                </a:r>
                <a14:m>
                  <m:oMath xmlns:m="http://schemas.openxmlformats.org/officeDocument/2006/math"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𝛿</m:t>
                    </m:r>
                  </m:oMath>
                </a14:m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=0</a:t>
                </a:r>
              </a:p>
              <a:p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H1: </a:t>
                </a:r>
                <a14:m>
                  <m:oMath xmlns:m="http://schemas.openxmlformats.org/officeDocument/2006/math"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𝛿</m:t>
                    </m:r>
                  </m:oMath>
                </a14:m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&lt;0  i.e. stationary process</a:t>
                </a:r>
              </a:p>
              <a:p>
                <a:endParaRPr lang="en-US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91" y="2042485"/>
                <a:ext cx="13002683" cy="6287555"/>
              </a:xfrm>
              <a:prstGeom prst="rect">
                <a:avLst/>
              </a:prstGeom>
              <a:blipFill>
                <a:blip r:embed="rId3"/>
                <a:stretch>
                  <a:fillRect l="-1313" t="-1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ular Callout 6"/>
          <p:cNvSpPr/>
          <p:nvPr/>
        </p:nvSpPr>
        <p:spPr>
          <a:xfrm>
            <a:off x="282992" y="8183613"/>
            <a:ext cx="12344107" cy="875893"/>
          </a:xfrm>
          <a:prstGeom prst="wedgeRectCallout">
            <a:avLst>
              <a:gd name="adj1" fmla="val -18433"/>
              <a:gd name="adj2" fmla="val -64423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87604" indent="-487604">
              <a:buFont typeface="Arial" charset="0"/>
              <a:buChar char="•"/>
            </a:pPr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We cannot just compare the implied test statistic to a normal t-table</a:t>
            </a:r>
          </a:p>
          <a:p>
            <a:pPr marL="487604" indent="-487604">
              <a:buFont typeface="Arial" charset="0"/>
              <a:buChar char="•"/>
            </a:pPr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Luckily R will help us</a:t>
            </a:r>
          </a:p>
        </p:txBody>
      </p:sp>
    </p:spTree>
    <p:extLst>
      <p:ext uri="{BB962C8B-B14F-4D97-AF65-F5344CB8AC3E}">
        <p14:creationId xmlns:p14="http://schemas.microsoft.com/office/powerpoint/2010/main" val="49940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92951-A25B-4A94-86DA-EC51E31FC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28" y="155811"/>
            <a:ext cx="12242201" cy="558820"/>
          </a:xfrm>
        </p:spPr>
        <p:txBody>
          <a:bodyPr/>
          <a:lstStyle/>
          <a:p>
            <a:r>
              <a:rPr lang="en-GB" b="1" dirty="0"/>
              <a:t>R to the </a:t>
            </a:r>
            <a:r>
              <a:rPr lang="en-GB" b="1" dirty="0" err="1"/>
              <a:t>rrrrrescue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278296-4327-492F-B592-7BAF6822AB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311" y="753743"/>
            <a:ext cx="5790164" cy="82445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10A559-175B-4EFB-9143-8DD48465691C}"/>
              </a:ext>
            </a:extLst>
          </p:cNvPr>
          <p:cNvSpPr/>
          <p:nvPr/>
        </p:nvSpPr>
        <p:spPr>
          <a:xfrm>
            <a:off x="1331665" y="8201534"/>
            <a:ext cx="594640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270E8F-2E53-4F9F-BB6B-7A606E1C66B3}"/>
              </a:ext>
            </a:extLst>
          </p:cNvPr>
          <p:cNvSpPr/>
          <p:nvPr/>
        </p:nvSpPr>
        <p:spPr>
          <a:xfrm>
            <a:off x="2633841" y="7506783"/>
            <a:ext cx="594640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A123E-CB42-49D2-81EC-E4ACEFE8093E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>
            <a:off x="3228481" y="7697517"/>
            <a:ext cx="236612" cy="802290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7A2AF39-4BDC-41A6-8FE5-3BC5C7F93B3A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1926305" y="8392268"/>
            <a:ext cx="1538788" cy="107539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8EA95DC-823B-45BF-9EF6-FE4E087CA6F5}"/>
              </a:ext>
            </a:extLst>
          </p:cNvPr>
          <p:cNvSpPr/>
          <p:nvPr/>
        </p:nvSpPr>
        <p:spPr>
          <a:xfrm>
            <a:off x="3465093" y="7962232"/>
            <a:ext cx="2727159" cy="1075149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We cannot reject unit root </a:t>
            </a:r>
            <a:r>
              <a:rPr lang="en-GB" sz="1600" dirty="0" err="1">
                <a:solidFill>
                  <a:schemeClr val="tx1"/>
                </a:solidFill>
              </a:rPr>
              <a:t>becase</a:t>
            </a:r>
            <a:r>
              <a:rPr lang="en-GB" sz="1600" dirty="0">
                <a:solidFill>
                  <a:schemeClr val="tx1"/>
                </a:solidFill>
              </a:rPr>
              <a:t> 5.1991&gt;-3.41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846719-CB1B-4020-96A8-4A22CA101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47651" y="0"/>
            <a:ext cx="5502909" cy="730821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FA82301-9132-46FB-8949-BE74A2A57B35}"/>
              </a:ext>
            </a:extLst>
          </p:cNvPr>
          <p:cNvSpPr/>
          <p:nvPr/>
        </p:nvSpPr>
        <p:spPr>
          <a:xfrm>
            <a:off x="8340980" y="6523819"/>
            <a:ext cx="594640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A659B5-0A95-4655-A231-47B38F03D7AC}"/>
              </a:ext>
            </a:extLst>
          </p:cNvPr>
          <p:cNvSpPr/>
          <p:nvPr/>
        </p:nvSpPr>
        <p:spPr>
          <a:xfrm>
            <a:off x="9629697" y="5909837"/>
            <a:ext cx="594640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30C1545-C526-427D-85AF-96718A050EE3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 flipH="1">
            <a:off x="9368936" y="6100571"/>
            <a:ext cx="855401" cy="1754123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0A94185-1093-4A89-932F-017039734586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>
            <a:off x="8935620" y="6714553"/>
            <a:ext cx="433316" cy="1140141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F609F42-0000-4511-939C-E4F0DC3A4D3D}"/>
              </a:ext>
            </a:extLst>
          </p:cNvPr>
          <p:cNvSpPr/>
          <p:nvPr/>
        </p:nvSpPr>
        <p:spPr>
          <a:xfrm>
            <a:off x="9368936" y="7317119"/>
            <a:ext cx="2727159" cy="1075149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We cannot reject unit root </a:t>
            </a:r>
            <a:r>
              <a:rPr lang="en-GB" sz="1600" dirty="0" err="1">
                <a:solidFill>
                  <a:schemeClr val="tx1"/>
                </a:solidFill>
              </a:rPr>
              <a:t>becase</a:t>
            </a:r>
            <a:r>
              <a:rPr lang="en-GB" sz="1600" dirty="0">
                <a:solidFill>
                  <a:schemeClr val="tx1"/>
                </a:solidFill>
              </a:rPr>
              <a:t> -2.79&gt;-3.41</a:t>
            </a:r>
          </a:p>
        </p:txBody>
      </p:sp>
    </p:spTree>
    <p:extLst>
      <p:ext uri="{BB962C8B-B14F-4D97-AF65-F5344CB8AC3E}">
        <p14:creationId xmlns:p14="http://schemas.microsoft.com/office/powerpoint/2010/main" val="1430395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More lags AR(2)?</a:t>
            </a:r>
            <a:endParaRPr lang="en-US" dirty="0">
              <a:latin typeface="Palatino Linotype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036" y="457140"/>
            <a:ext cx="7129805" cy="2528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ular Callout 5"/>
              <p:cNvSpPr/>
              <p:nvPr/>
            </p:nvSpPr>
            <p:spPr>
              <a:xfrm>
                <a:off x="838850" y="4445450"/>
                <a:ext cx="11873734" cy="861112"/>
              </a:xfrm>
              <a:prstGeom prst="wedgeRectCallout">
                <a:avLst>
                  <a:gd name="adj1" fmla="val -11641"/>
                  <a:gd name="adj2" fmla="val -87758"/>
                </a:avLst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We can test this again using the coefficient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charset="0"/>
                            <a:cs typeface="Palatino Linotype"/>
                          </a:rPr>
                          <m:t>𝑌</m:t>
                        </m:r>
                      </m:e>
                      <m:sub>
                        <m:r>
                          <a:rPr lang="en-GB" sz="2400" i="1">
                            <a:latin typeface="Cambria Math" charset="0"/>
                            <a:cs typeface="Palatino Linotype"/>
                          </a:rPr>
                          <m:t>𝑡</m:t>
                        </m:r>
                        <m:r>
                          <a:rPr lang="en-GB" sz="2400" i="1">
                            <a:latin typeface="Cambria Math" charset="0"/>
                            <a:cs typeface="Palatino Linotype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50" y="4445450"/>
                <a:ext cx="11873734" cy="861112"/>
              </a:xfrm>
              <a:prstGeom prst="wedgeRectCallout">
                <a:avLst>
                  <a:gd name="adj1" fmla="val -11641"/>
                  <a:gd name="adj2" fmla="val -87758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521322" y="3417266"/>
                <a:ext cx="1017791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−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+</m:t>
                      </m:r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−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𝑡</m:t>
                              </m:r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t</m:t>
                              </m:r>
                              <m: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−2</m:t>
                              </m:r>
                            </m:sub>
                          </m:sSub>
                        </m:e>
                      </m:d>
                      <m:r>
                        <a:rPr lang="en-GB" sz="3200">
                          <a:latin typeface="Cambria Math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3200">
                              <a:latin typeface="Cambria Math" charset="0"/>
                              <a:cs typeface="Palatino Linotype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322" y="3417266"/>
                <a:ext cx="10177914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EC1954-0AD2-4AA8-98F3-AEEE9AA09E4B}"/>
                  </a:ext>
                </a:extLst>
              </p:cNvPr>
              <p:cNvSpPr txBox="1"/>
              <p:nvPr/>
            </p:nvSpPr>
            <p:spPr>
              <a:xfrm>
                <a:off x="1278017" y="7382340"/>
                <a:ext cx="110707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−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+</m:t>
                      </m:r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−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𝑡</m:t>
                              </m:r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t</m:t>
                              </m:r>
                              <m: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−2</m:t>
                              </m:r>
                            </m:sub>
                          </m:sSub>
                        </m:e>
                      </m:d>
                      <m:r>
                        <a:rPr lang="en-GB" sz="3200" b="0" i="0" smtClean="0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cs typeface="Palatino Linotype"/>
                        </a:rPr>
                        <m:t>𝜌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cs typeface="Palatino Linotype"/>
                        </a:rPr>
                        <m:t>𝑡</m:t>
                      </m:r>
                      <m:r>
                        <a:rPr lang="en-GB" sz="3200">
                          <a:latin typeface="Cambria Math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3200">
                              <a:latin typeface="Cambria Math" charset="0"/>
                              <a:cs typeface="Palatino Linotype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EC1954-0AD2-4AA8-98F3-AEEE9AA09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017" y="7382340"/>
                <a:ext cx="11070787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4">
            <a:extLst>
              <a:ext uri="{FF2B5EF4-FFF2-40B4-BE49-F238E27FC236}">
                <a16:creationId xmlns:a16="http://schemas.microsoft.com/office/drawing/2014/main" id="{7CCD9E18-E4BE-4058-A471-459334C7FAB5}"/>
              </a:ext>
            </a:extLst>
          </p:cNvPr>
          <p:cNvSpPr txBox="1">
            <a:spLocks noChangeArrowheads="1"/>
          </p:cNvSpPr>
          <p:nvPr/>
        </p:nvSpPr>
        <p:spPr>
          <a:xfrm>
            <a:off x="316786" y="6009568"/>
            <a:ext cx="10438265" cy="94828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Palatino Linotype" charset="0"/>
              </a:rPr>
              <a:t>More lags and trend?</a:t>
            </a:r>
            <a:endParaRPr lang="en-US" dirty="0">
              <a:latin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50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9EC57-5298-4E2A-93A7-1DD611BD2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rid of unit roots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49DB99-864E-427F-93DF-6FF9D7E49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48" y="983257"/>
            <a:ext cx="5822185" cy="76892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647EF97-AA9D-455C-BB35-AFC630781250}"/>
              </a:ext>
            </a:extLst>
          </p:cNvPr>
          <p:cNvSpPr/>
          <p:nvPr/>
        </p:nvSpPr>
        <p:spPr>
          <a:xfrm>
            <a:off x="1125882" y="1020689"/>
            <a:ext cx="1280433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Arrow: Left 5">
                <a:extLst>
                  <a:ext uri="{FF2B5EF4-FFF2-40B4-BE49-F238E27FC236}">
                    <a16:creationId xmlns:a16="http://schemas.microsoft.com/office/drawing/2014/main" id="{91C4B5FD-AD02-43F9-8119-1383781FA90E}"/>
                  </a:ext>
                </a:extLst>
              </p:cNvPr>
              <p:cNvSpPr/>
              <p:nvPr/>
            </p:nvSpPr>
            <p:spPr>
              <a:xfrm>
                <a:off x="6593305" y="1020689"/>
                <a:ext cx="5748421" cy="4357311"/>
              </a:xfrm>
              <a:prstGeom prst="leftArrow">
                <a:avLst>
                  <a:gd name="adj1" fmla="val 95025"/>
                  <a:gd name="adj2" fmla="val 2444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dirty="0"/>
                  <a:t>Differencing: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GB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GB" dirty="0"/>
              </a:p>
              <a:p>
                <a:pPr marL="457200" indent="-457200" algn="ctr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dirty="0"/>
                  <a:t>Checking that differenced series is not unit rood</a:t>
                </a:r>
              </a:p>
            </p:txBody>
          </p:sp>
        </mc:Choice>
        <mc:Fallback xmlns="">
          <p:sp>
            <p:nvSpPr>
              <p:cNvPr id="6" name="Arrow: Left 5">
                <a:extLst>
                  <a:ext uri="{FF2B5EF4-FFF2-40B4-BE49-F238E27FC236}">
                    <a16:creationId xmlns:a16="http://schemas.microsoft.com/office/drawing/2014/main" id="{91C4B5FD-AD02-43F9-8119-1383781FA9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305" y="1020689"/>
                <a:ext cx="5748421" cy="4357311"/>
              </a:xfrm>
              <a:prstGeom prst="leftArrow">
                <a:avLst>
                  <a:gd name="adj1" fmla="val 95025"/>
                  <a:gd name="adj2" fmla="val 24449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50DCB536-A5E8-456F-863D-BBDCC74CA514}"/>
              </a:ext>
            </a:extLst>
          </p:cNvPr>
          <p:cNvSpPr/>
          <p:nvPr/>
        </p:nvSpPr>
        <p:spPr>
          <a:xfrm>
            <a:off x="1493260" y="7877516"/>
            <a:ext cx="594640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EC4F0F-EF2A-46C7-8F25-3443D191AEC4}"/>
              </a:ext>
            </a:extLst>
          </p:cNvPr>
          <p:cNvSpPr/>
          <p:nvPr/>
        </p:nvSpPr>
        <p:spPr>
          <a:xfrm>
            <a:off x="2859513" y="7166463"/>
            <a:ext cx="594640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B6C2F4E-DD7A-4DC1-92F1-DB4190D794B9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>
            <a:off x="3454153" y="7357197"/>
            <a:ext cx="605580" cy="815164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F8906FE-2EAA-414D-8241-DDF7DDC862A8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>
            <a:off x="2087900" y="8068250"/>
            <a:ext cx="1971833" cy="104111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88D968C-D743-47F2-AD23-EAD6CD3382DA}"/>
              </a:ext>
            </a:extLst>
          </p:cNvPr>
          <p:cNvSpPr/>
          <p:nvPr/>
        </p:nvSpPr>
        <p:spPr>
          <a:xfrm>
            <a:off x="4059733" y="7634786"/>
            <a:ext cx="2727159" cy="1075149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We cannot reject unit root </a:t>
            </a:r>
            <a:r>
              <a:rPr lang="en-GB" sz="1600" dirty="0" err="1">
                <a:solidFill>
                  <a:schemeClr val="tx1"/>
                </a:solidFill>
              </a:rPr>
              <a:t>becase</a:t>
            </a:r>
            <a:r>
              <a:rPr lang="en-GB" sz="1600" dirty="0">
                <a:solidFill>
                  <a:schemeClr val="tx1"/>
                </a:solidFill>
              </a:rPr>
              <a:t> -3.42</a:t>
            </a:r>
            <a:r>
              <a:rPr lang="en-GB" sz="1600" b="1" dirty="0">
                <a:solidFill>
                  <a:schemeClr val="bg2"/>
                </a:solidFill>
              </a:rPr>
              <a:t>&lt;</a:t>
            </a:r>
            <a:r>
              <a:rPr lang="en-GB" sz="1600" dirty="0">
                <a:solidFill>
                  <a:schemeClr val="tx1"/>
                </a:solidFill>
              </a:rPr>
              <a:t>-3.87</a:t>
            </a:r>
          </a:p>
        </p:txBody>
      </p:sp>
    </p:spTree>
    <p:extLst>
      <p:ext uri="{BB962C8B-B14F-4D97-AF65-F5344CB8AC3E}">
        <p14:creationId xmlns:p14="http://schemas.microsoft.com/office/powerpoint/2010/main" val="2129170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1E82E-73A8-474F-BC31-C4F239253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rid of unit roots – Economic Activity index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43DF7E-4D9D-4B59-A691-CF3A621A8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6" y="938940"/>
            <a:ext cx="5837426" cy="76816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34358A-7142-45C9-8C4E-AFF546E58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699" y="868102"/>
            <a:ext cx="5761219" cy="696528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9429B9-025A-4D0C-89F2-5FAF82E293EB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1731463" y="8024120"/>
            <a:ext cx="2328270" cy="148241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4487933-920A-4BB2-BF44-5B9329817530}"/>
              </a:ext>
            </a:extLst>
          </p:cNvPr>
          <p:cNvSpPr/>
          <p:nvPr/>
        </p:nvSpPr>
        <p:spPr>
          <a:xfrm>
            <a:off x="4059733" y="7634786"/>
            <a:ext cx="1816869" cy="1075149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Still a unit root?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19DD94-7597-4812-9597-6A31F0D102F8}"/>
              </a:ext>
            </a:extLst>
          </p:cNvPr>
          <p:cNvSpPr/>
          <p:nvPr/>
        </p:nvSpPr>
        <p:spPr>
          <a:xfrm>
            <a:off x="742470" y="1020689"/>
            <a:ext cx="1412519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7D1DD7-1456-4D21-A160-2C60EBAC9A4F}"/>
              </a:ext>
            </a:extLst>
          </p:cNvPr>
          <p:cNvSpPr/>
          <p:nvPr/>
        </p:nvSpPr>
        <p:spPr>
          <a:xfrm>
            <a:off x="1125882" y="7833386"/>
            <a:ext cx="605581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FAD33E-1DC6-491A-BB14-63871CED2FED}"/>
              </a:ext>
            </a:extLst>
          </p:cNvPr>
          <p:cNvSpPr/>
          <p:nvPr/>
        </p:nvSpPr>
        <p:spPr>
          <a:xfrm>
            <a:off x="2492135" y="7108597"/>
            <a:ext cx="605581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2655C1-5682-4CF2-B0ED-B8735DF185AD}"/>
              </a:ext>
            </a:extLst>
          </p:cNvPr>
          <p:cNvCxnSpPr>
            <a:cxnSpLocks/>
            <a:stCxn id="11" idx="3"/>
            <a:endCxn id="7" idx="1"/>
          </p:cNvCxnSpPr>
          <p:nvPr/>
        </p:nvCxnSpPr>
        <p:spPr>
          <a:xfrm>
            <a:off x="3097716" y="7299331"/>
            <a:ext cx="962017" cy="873030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1344B61-3716-4C7E-BCB4-A17EAB5027AE}"/>
              </a:ext>
            </a:extLst>
          </p:cNvPr>
          <p:cNvSpPr/>
          <p:nvPr/>
        </p:nvSpPr>
        <p:spPr>
          <a:xfrm>
            <a:off x="1125881" y="8226976"/>
            <a:ext cx="605581" cy="381468"/>
          </a:xfrm>
          <a:prstGeom prst="rect">
            <a:avLst/>
          </a:prstGeom>
          <a:noFill/>
          <a:ln w="57150">
            <a:solidFill>
              <a:srgbClr val="00B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E676E9-6DB1-4460-88C9-8CBDA72A92BE}"/>
              </a:ext>
            </a:extLst>
          </p:cNvPr>
          <p:cNvSpPr/>
          <p:nvPr/>
        </p:nvSpPr>
        <p:spPr>
          <a:xfrm>
            <a:off x="3118233" y="7108597"/>
            <a:ext cx="491242" cy="381468"/>
          </a:xfrm>
          <a:prstGeom prst="rect">
            <a:avLst/>
          </a:prstGeom>
          <a:noFill/>
          <a:ln w="57150">
            <a:solidFill>
              <a:srgbClr val="00B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70C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DD81AA-B27F-4627-A274-68833CD58765}"/>
              </a:ext>
            </a:extLst>
          </p:cNvPr>
          <p:cNvSpPr/>
          <p:nvPr/>
        </p:nvSpPr>
        <p:spPr>
          <a:xfrm>
            <a:off x="1909732" y="8307094"/>
            <a:ext cx="1816869" cy="1075149"/>
          </a:xfrm>
          <a:prstGeom prst="rect">
            <a:avLst/>
          </a:prstGeom>
          <a:noFill/>
          <a:ln w="57150">
            <a:solidFill>
              <a:srgbClr val="00B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We cannot reject zero trend either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AC2E9B-E780-41EA-8088-87CC4F0E2CAB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 flipH="1">
            <a:off x="2818167" y="7490065"/>
            <a:ext cx="545687" cy="817029"/>
          </a:xfrm>
          <a:prstGeom prst="line">
            <a:avLst/>
          </a:prstGeom>
          <a:noFill/>
          <a:ln w="57150">
            <a:solidFill>
              <a:srgbClr val="00B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E898044-DA8F-4002-8A7F-7FB77CED64C0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>
            <a:off x="1731462" y="8417710"/>
            <a:ext cx="178270" cy="426959"/>
          </a:xfrm>
          <a:prstGeom prst="line">
            <a:avLst/>
          </a:prstGeom>
          <a:noFill/>
          <a:ln w="57150">
            <a:solidFill>
              <a:srgbClr val="00B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60E289F-8D02-4EA0-ACD9-67859344B136}"/>
              </a:ext>
            </a:extLst>
          </p:cNvPr>
          <p:cNvSpPr/>
          <p:nvPr/>
        </p:nvSpPr>
        <p:spPr>
          <a:xfrm>
            <a:off x="9019054" y="934855"/>
            <a:ext cx="491242" cy="381468"/>
          </a:xfrm>
          <a:prstGeom prst="rect">
            <a:avLst/>
          </a:prstGeom>
          <a:noFill/>
          <a:ln w="57150">
            <a:solidFill>
              <a:srgbClr val="00B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70C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6E473E-41DF-4DD4-AC2F-82ECF8F6D01B}"/>
              </a:ext>
            </a:extLst>
          </p:cNvPr>
          <p:cNvSpPr/>
          <p:nvPr/>
        </p:nvSpPr>
        <p:spPr>
          <a:xfrm>
            <a:off x="9981585" y="6619999"/>
            <a:ext cx="1816869" cy="1075149"/>
          </a:xfrm>
          <a:prstGeom prst="rect">
            <a:avLst/>
          </a:prstGeom>
          <a:noFill/>
          <a:ln w="57150">
            <a:solidFill>
              <a:srgbClr val="00B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Now we can reject unit root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A2468CB-1CEA-414E-87BB-698758AB2BD4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9383308" y="6999705"/>
            <a:ext cx="598277" cy="157869"/>
          </a:xfrm>
          <a:prstGeom prst="line">
            <a:avLst/>
          </a:prstGeom>
          <a:noFill/>
          <a:ln w="57150">
            <a:solidFill>
              <a:srgbClr val="00B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3D828FA-5028-485C-8F08-63B41F81D231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8561137" y="7157574"/>
            <a:ext cx="1420448" cy="379706"/>
          </a:xfrm>
          <a:prstGeom prst="line">
            <a:avLst/>
          </a:prstGeom>
          <a:noFill/>
          <a:ln w="57150">
            <a:solidFill>
              <a:srgbClr val="00B050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095068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AB906-EB0F-400A-B407-76E5DD810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Revisiting COVID vs GDP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DD1A94-068E-4A46-B642-21F68997A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60" y="1198665"/>
            <a:ext cx="8702794" cy="5151566"/>
          </a:xfrm>
          <a:prstGeom prst="rect">
            <a:avLst/>
          </a:prstGeom>
        </p:spPr>
      </p:pic>
      <p:sp>
        <p:nvSpPr>
          <p:cNvPr id="4" name="Right Triangle 3">
            <a:extLst>
              <a:ext uri="{FF2B5EF4-FFF2-40B4-BE49-F238E27FC236}">
                <a16:creationId xmlns:a16="http://schemas.microsoft.com/office/drawing/2014/main" id="{C252D4E6-941E-47BE-AC46-9A11799BE4C1}"/>
              </a:ext>
            </a:extLst>
          </p:cNvPr>
          <p:cNvSpPr/>
          <p:nvPr/>
        </p:nvSpPr>
        <p:spPr>
          <a:xfrm>
            <a:off x="1561433" y="5368756"/>
            <a:ext cx="10266946" cy="348648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100k more cases = 2.3% lower GDP…similar to what we had before….but of course we didn’t know that would happen</a:t>
            </a:r>
          </a:p>
        </p:txBody>
      </p:sp>
    </p:spTree>
    <p:extLst>
      <p:ext uri="{BB962C8B-B14F-4D97-AF65-F5344CB8AC3E}">
        <p14:creationId xmlns:p14="http://schemas.microsoft.com/office/powerpoint/2010/main" val="3633315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A5D2E-B7E4-4974-9E2E-32A081E8C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considerations</a:t>
            </a:r>
            <a:br>
              <a:rPr lang="en-GB" dirty="0"/>
            </a:b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33970-CE86-45E5-8C7B-84F561A46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2703" y="1499243"/>
            <a:ext cx="7463581" cy="3757220"/>
          </a:xfrm>
          <a:prstGeom prst="rect">
            <a:avLst/>
          </a:prstGeom>
        </p:spPr>
      </p:pic>
      <p:sp>
        <p:nvSpPr>
          <p:cNvPr id="4" name="Right Triangle 3">
            <a:extLst>
              <a:ext uri="{FF2B5EF4-FFF2-40B4-BE49-F238E27FC236}">
                <a16:creationId xmlns:a16="http://schemas.microsoft.com/office/drawing/2014/main" id="{84B0ED42-BCD9-49EC-8D7F-DBEC1559CBEB}"/>
              </a:ext>
            </a:extLst>
          </p:cNvPr>
          <p:cNvSpPr/>
          <p:nvPr/>
        </p:nvSpPr>
        <p:spPr>
          <a:xfrm>
            <a:off x="2288674" y="4288590"/>
            <a:ext cx="9801726" cy="505861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If 100% of US population go into lockdown GDP goes down by -0.138% (seems </a:t>
            </a:r>
            <a:r>
              <a:rPr lang="en-GB" sz="2000" dirty="0" err="1"/>
              <a:t>low..more</a:t>
            </a:r>
            <a:r>
              <a:rPr lang="en-GB" sz="2000" dirty="0"/>
              <a:t> research needed)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304358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E888B-1A19-43D9-94B8-B04E9C63A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DBD73-FCBA-4253-9B9C-593486DE8E45}"/>
              </a:ext>
            </a:extLst>
          </p:cNvPr>
          <p:cNvSpPr txBox="1"/>
          <p:nvPr/>
        </p:nvSpPr>
        <p:spPr>
          <a:xfrm>
            <a:off x="1187116" y="2240547"/>
            <a:ext cx="10534316" cy="4752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Time series can be easy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But you need to worry about how stationary your series is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If the series clearly grows or shrinks continuously definitely include a time trend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However, even if it doesn’t grow (or shrink) the series might contain a unit root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If that’s the case a time trend is not enough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Use the Dickey Fuller Test to make sure you are dealing with a stationary series</a:t>
            </a:r>
          </a:p>
        </p:txBody>
      </p:sp>
    </p:spTree>
    <p:extLst>
      <p:ext uri="{BB962C8B-B14F-4D97-AF65-F5344CB8AC3E}">
        <p14:creationId xmlns:p14="http://schemas.microsoft.com/office/powerpoint/2010/main" val="3895455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018588" y="2027238"/>
            <a:ext cx="3987800" cy="4311650"/>
          </a:xfrm>
        </p:spPr>
        <p:txBody>
          <a:bodyPr vert="horz" lIns="97548" tIns="48774" rIns="97548" bIns="48774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041" dirty="0">
                <a:solidFill>
                  <a:srgbClr val="0070C0"/>
                </a:solidFill>
              </a:rPr>
              <a:t>Extra Slides</a:t>
            </a:r>
          </a:p>
        </p:txBody>
      </p:sp>
      <p:pic>
        <p:nvPicPr>
          <p:cNvPr id="9" name="Content Placeholder 4" descr="A drawing of a person&#10;&#10;Description generated with high confidence">
            <a:extLst>
              <a:ext uri="{FF2B5EF4-FFF2-40B4-BE49-F238E27FC236}">
                <a16:creationId xmlns:a16="http://schemas.microsoft.com/office/drawing/2014/main" id="{9FD8DBDC-E852-443D-9C2C-08FA8CBA5E8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94502"/>
            <a:ext cx="7137400" cy="777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25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A5D2E-B7E4-4974-9E2E-32A081E8C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Some remarks on Causality and unit roots</a:t>
            </a:r>
            <a:br>
              <a:rPr lang="en-GB" b="1" dirty="0"/>
            </a:br>
            <a:endParaRPr lang="en-GB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0BD91C-3C98-4829-A4C6-93913389924D}"/>
                  </a:ext>
                </a:extLst>
              </p:cNvPr>
              <p:cNvSpPr txBox="1"/>
              <p:nvPr/>
            </p:nvSpPr>
            <p:spPr>
              <a:xfrm>
                <a:off x="299752" y="2304716"/>
                <a:ext cx="12405893" cy="29700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400" dirty="0"/>
                  <a:t>X causes Y then both need to be integrated in the same order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4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400" dirty="0"/>
                  <a:t>i.e. if X has a unit root Y has a unit root as well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4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400" dirty="0"/>
                  <a:t>If Y has a unit root but not X then X can (potentially) have a causal effect 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GB" sz="2400" b="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4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400" dirty="0"/>
                  <a:t>If X has a unit root but not Y we should be looking for a causal effect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ΔX</m:t>
                    </m:r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dirty="0"/>
                  <a:t> on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0BD91C-3C98-4829-A4C6-939133899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52" y="2304716"/>
                <a:ext cx="12405893" cy="2970044"/>
              </a:xfrm>
              <a:prstGeom prst="rect">
                <a:avLst/>
              </a:prstGeom>
              <a:blipFill>
                <a:blip r:embed="rId2"/>
                <a:stretch>
                  <a:fillRect l="-1376" t="-3080" b="-55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tree in a forest&#10;&#10;Description automatically generated">
            <a:extLst>
              <a:ext uri="{FF2B5EF4-FFF2-40B4-BE49-F238E27FC236}">
                <a16:creationId xmlns:a16="http://schemas.microsoft.com/office/drawing/2014/main" id="{31FB8678-C178-4CAC-8880-A6141325B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40883"/>
            <a:ext cx="13006388" cy="281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563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D1C18E-9C03-4A6D-8EC1-1B3050818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b="1" dirty="0"/>
              <a:t>Objectives of this lecture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57E445-300C-4428-B730-7ACD23E53967}"/>
              </a:ext>
            </a:extLst>
          </p:cNvPr>
          <p:cNvSpPr txBox="1"/>
          <p:nvPr/>
        </p:nvSpPr>
        <p:spPr>
          <a:xfrm>
            <a:off x="304800" y="2020824"/>
            <a:ext cx="12170155" cy="25648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000" dirty="0"/>
              <a:t>Time Series data: Different data points represent different points in time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000" dirty="0"/>
              <a:t>This introduces some additional challenges</a:t>
            </a:r>
          </a:p>
          <a:p>
            <a:pPr>
              <a:spcAft>
                <a:spcPts val="500"/>
              </a:spcAft>
            </a:pPr>
            <a:endParaRPr lang="en-GB" sz="3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000" dirty="0"/>
              <a:t>We will discuss how to deal with those </a:t>
            </a:r>
          </a:p>
        </p:txBody>
      </p:sp>
    </p:spTree>
    <p:extLst>
      <p:ext uri="{BB962C8B-B14F-4D97-AF65-F5344CB8AC3E}">
        <p14:creationId xmlns:p14="http://schemas.microsoft.com/office/powerpoint/2010/main" val="3421644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1630F-7053-4367-AED7-DCC325201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lags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9CD118-CB15-4A70-93F3-699A6E42B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625" y="1759156"/>
            <a:ext cx="8977138" cy="62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88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89F74-D361-4498-A61D-24D49101E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b="1" dirty="0"/>
              <a:t>What’s the challenge of time series data?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BDA04-DD82-457B-9C99-A921BE434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649" y="1033272"/>
            <a:ext cx="7810993" cy="4292144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CF069447-DA89-4FA4-A400-C2738E81BCF0}"/>
              </a:ext>
            </a:extLst>
          </p:cNvPr>
          <p:cNvSpPr/>
          <p:nvPr/>
        </p:nvSpPr>
        <p:spPr>
          <a:xfrm>
            <a:off x="292608" y="5325416"/>
            <a:ext cx="7205472" cy="868680"/>
          </a:xfrm>
          <a:prstGeom prst="wedgeRoundRectCallout">
            <a:avLst>
              <a:gd name="adj1" fmla="val -9285"/>
              <a:gd name="adj2" fmla="val -771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Can you spot the problem?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ED6082F-E412-4AC6-82F3-7BC94D09AF2C}"/>
              </a:ext>
            </a:extLst>
          </p:cNvPr>
          <p:cNvSpPr/>
          <p:nvPr/>
        </p:nvSpPr>
        <p:spPr>
          <a:xfrm>
            <a:off x="292608" y="6087538"/>
            <a:ext cx="10140696" cy="2185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Time becomes a confounding variable</a:t>
            </a:r>
          </a:p>
          <a:p>
            <a:pPr algn="ctr"/>
            <a:r>
              <a:rPr lang="en-GB" dirty="0"/>
              <a:t>Non-stationary: characteristics of </a:t>
            </a:r>
            <a:r>
              <a:rPr lang="en-GB"/>
              <a:t>data vary </a:t>
            </a:r>
            <a:r>
              <a:rPr lang="en-GB" dirty="0"/>
              <a:t>with time</a:t>
            </a:r>
          </a:p>
        </p:txBody>
      </p:sp>
    </p:spTree>
    <p:extLst>
      <p:ext uri="{BB962C8B-B14F-4D97-AF65-F5344CB8AC3E}">
        <p14:creationId xmlns:p14="http://schemas.microsoft.com/office/powerpoint/2010/main" val="128453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5DDB6-19EE-4494-8BD8-453E74BD3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COVID vs GDP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00DF7D-9BE3-4597-A305-A8FC7E2FC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99" y="2769937"/>
            <a:ext cx="6927180" cy="4732430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9CD3392E-6C68-4512-8CB8-FB46FD46AB24}"/>
              </a:ext>
            </a:extLst>
          </p:cNvPr>
          <p:cNvSpPr/>
          <p:nvPr/>
        </p:nvSpPr>
        <p:spPr>
          <a:xfrm>
            <a:off x="7914104" y="304898"/>
            <a:ext cx="1673727" cy="2769937"/>
          </a:xfrm>
          <a:prstGeom prst="wedgeRoundRectCallout">
            <a:avLst>
              <a:gd name="adj1" fmla="val -173714"/>
              <a:gd name="adj2" fmla="val 6365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What you think is going to happen?</a:t>
            </a:r>
          </a:p>
        </p:txBody>
      </p:sp>
      <p:pic>
        <p:nvPicPr>
          <p:cNvPr id="9" name="Picture 8" descr="A close up of a flower&#10;&#10;Description automatically generated">
            <a:extLst>
              <a:ext uri="{FF2B5EF4-FFF2-40B4-BE49-F238E27FC236}">
                <a16:creationId xmlns:a16="http://schemas.microsoft.com/office/drawing/2014/main" id="{89489A17-0668-4F04-B4F6-D0789EEEA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948" y="0"/>
            <a:ext cx="2163803" cy="21638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4D4860-A988-4A7F-89EF-7753671A2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179" y="1044962"/>
            <a:ext cx="5420729" cy="12021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F70071-6DAD-453F-A325-86E32D615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6398" y="5427243"/>
            <a:ext cx="7409990" cy="329966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F5DC2B-7A2B-45A2-A523-55D5CA595E06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2931544" y="2247086"/>
            <a:ext cx="14856" cy="6391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FB6E47-856D-4A34-AF93-330974078AAE}"/>
              </a:ext>
            </a:extLst>
          </p:cNvPr>
          <p:cNvCxnSpPr>
            <a:cxnSpLocks/>
          </p:cNvCxnSpPr>
          <p:nvPr/>
        </p:nvCxnSpPr>
        <p:spPr>
          <a:xfrm>
            <a:off x="8760174" y="3203347"/>
            <a:ext cx="52289" cy="207985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D673DF6A-5106-449B-A933-58867438883D}"/>
              </a:ext>
            </a:extLst>
          </p:cNvPr>
          <p:cNvSpPr/>
          <p:nvPr/>
        </p:nvSpPr>
        <p:spPr>
          <a:xfrm>
            <a:off x="9855201" y="6497053"/>
            <a:ext cx="3192378" cy="903705"/>
          </a:xfrm>
          <a:prstGeom prst="wedgeRoundRectCallout">
            <a:avLst>
              <a:gd name="adj1" fmla="val -90536"/>
              <a:gd name="adj2" fmla="val 7433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More COVID = more GDP?</a:t>
            </a:r>
          </a:p>
          <a:p>
            <a:pPr algn="ctr"/>
            <a:r>
              <a:rPr lang="en-GB" sz="1400" dirty="0"/>
              <a:t>100K more = 5% more GDP?</a:t>
            </a:r>
          </a:p>
        </p:txBody>
      </p:sp>
    </p:spTree>
    <p:extLst>
      <p:ext uri="{BB962C8B-B14F-4D97-AF65-F5344CB8AC3E}">
        <p14:creationId xmlns:p14="http://schemas.microsoft.com/office/powerpoint/2010/main" val="1630314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D8A88-3F29-4F0E-965E-A697AAC13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Taking control of time….with a timeline</a:t>
            </a:r>
          </a:p>
        </p:txBody>
      </p:sp>
      <p:pic>
        <p:nvPicPr>
          <p:cNvPr id="5" name="Picture 4" descr="A path with trees on the side of a building&#10;&#10;Description automatically generated">
            <a:extLst>
              <a:ext uri="{FF2B5EF4-FFF2-40B4-BE49-F238E27FC236}">
                <a16:creationId xmlns:a16="http://schemas.microsoft.com/office/drawing/2014/main" id="{D321E915-4086-4870-8896-5AAB17C64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947" y="0"/>
            <a:ext cx="4263441" cy="97520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7DE030-8BFF-4D74-8D16-FDABC57EE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97" y="1753823"/>
            <a:ext cx="7484728" cy="5572072"/>
          </a:xfrm>
          <a:prstGeom prst="rect">
            <a:avLst/>
          </a:prstGeom>
        </p:spPr>
      </p:pic>
      <p:sp>
        <p:nvSpPr>
          <p:cNvPr id="6" name="Flowchart: Off-page Connector 5">
            <a:extLst>
              <a:ext uri="{FF2B5EF4-FFF2-40B4-BE49-F238E27FC236}">
                <a16:creationId xmlns:a16="http://schemas.microsoft.com/office/drawing/2014/main" id="{0F4F05A1-F853-4F7B-9581-730B3A651B2F}"/>
              </a:ext>
            </a:extLst>
          </p:cNvPr>
          <p:cNvSpPr/>
          <p:nvPr/>
        </p:nvSpPr>
        <p:spPr>
          <a:xfrm rot="10800000">
            <a:off x="2283326" y="2426117"/>
            <a:ext cx="395705" cy="643271"/>
          </a:xfrm>
          <a:prstGeom prst="flowChartOffpageConnector">
            <a:avLst/>
          </a:prstGeom>
          <a:solidFill>
            <a:srgbClr val="FFDA22"/>
          </a:solidFill>
          <a:ln>
            <a:solidFill>
              <a:srgbClr val="FFDA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2BB112F8-2EFA-4EFC-AA23-F4B1639A163E}"/>
              </a:ext>
            </a:extLst>
          </p:cNvPr>
          <p:cNvSpPr/>
          <p:nvPr/>
        </p:nvSpPr>
        <p:spPr>
          <a:xfrm>
            <a:off x="1973179" y="5946274"/>
            <a:ext cx="4481095" cy="3165642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100k more cases = 2.2% lower GDP</a:t>
            </a:r>
          </a:p>
        </p:txBody>
      </p:sp>
    </p:spTree>
    <p:extLst>
      <p:ext uri="{BB962C8B-B14F-4D97-AF65-F5344CB8AC3E}">
        <p14:creationId xmlns:p14="http://schemas.microsoft.com/office/powerpoint/2010/main" val="116931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A424E-D8B2-4043-BE7A-9C1E4025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if time is not linear?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A6E386-920B-4B88-8AEB-798F6FBD6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94" y="2647952"/>
            <a:ext cx="5745978" cy="6271803"/>
          </a:xfrm>
          <a:prstGeom prst="rect">
            <a:avLst/>
          </a:prstGeom>
        </p:spPr>
      </p:pic>
      <p:sp>
        <p:nvSpPr>
          <p:cNvPr id="5" name="Flowchart: Off-page Connector 4">
            <a:extLst>
              <a:ext uri="{FF2B5EF4-FFF2-40B4-BE49-F238E27FC236}">
                <a16:creationId xmlns:a16="http://schemas.microsoft.com/office/drawing/2014/main" id="{0A794850-BF45-4D5C-9B56-EF9129071544}"/>
              </a:ext>
            </a:extLst>
          </p:cNvPr>
          <p:cNvSpPr/>
          <p:nvPr/>
        </p:nvSpPr>
        <p:spPr>
          <a:xfrm>
            <a:off x="600334" y="2074779"/>
            <a:ext cx="5842738" cy="695158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Panel data to the rescue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B27E28-2844-4E43-B511-D5ED56067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3087" y="135110"/>
            <a:ext cx="3932118" cy="2758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F6B0BB-8114-4FF3-B62C-F342636A8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3055" y="3061618"/>
            <a:ext cx="3906044" cy="27222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BF200F-5277-49C7-BF86-377C9C78F2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9478" y="5999749"/>
            <a:ext cx="3864322" cy="2748311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68BFA8AE-6912-4055-8B2F-C60EB336ACAC}"/>
              </a:ext>
            </a:extLst>
          </p:cNvPr>
          <p:cNvSpPr/>
          <p:nvPr/>
        </p:nvSpPr>
        <p:spPr>
          <a:xfrm>
            <a:off x="600334" y="868101"/>
            <a:ext cx="7110571" cy="1040909"/>
          </a:xfrm>
          <a:prstGeom prst="wedgeRectCallout">
            <a:avLst>
              <a:gd name="adj1" fmla="val 7539"/>
              <a:gd name="adj2" fmla="val -59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Seasonal effects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Recessions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Natural disasters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Political turmoil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War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Pandemic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712C5DC7-B9CC-4567-AE07-060594F6D57F}"/>
              </a:ext>
            </a:extLst>
          </p:cNvPr>
          <p:cNvSpPr/>
          <p:nvPr/>
        </p:nvSpPr>
        <p:spPr>
          <a:xfrm>
            <a:off x="3736953" y="6704754"/>
            <a:ext cx="3864322" cy="1040909"/>
          </a:xfrm>
          <a:prstGeom prst="wedgeRectCallout">
            <a:avLst>
              <a:gd name="adj1" fmla="val -60543"/>
              <a:gd name="adj2" fmla="val -73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r>
              <a:rPr lang="en-GB" sz="1800" dirty="0"/>
              <a:t>Multiple periods for the same cross section unit</a:t>
            </a:r>
          </a:p>
        </p:txBody>
      </p:sp>
    </p:spTree>
    <p:extLst>
      <p:ext uri="{BB962C8B-B14F-4D97-AF65-F5344CB8AC3E}">
        <p14:creationId xmlns:p14="http://schemas.microsoft.com/office/powerpoint/2010/main" val="1276833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6CCE1-6F83-4F0D-9318-49C36AE66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Panel data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ACB430-7819-4CD9-8C67-F61CFBBA6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3" y="770256"/>
            <a:ext cx="5692633" cy="40084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A8076B-6F53-4ACF-BC77-BFC52C5AA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03" y="4805635"/>
            <a:ext cx="5715495" cy="4176122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D3DC419F-4C6F-4CB4-B3B3-C3A384FECC0E}"/>
              </a:ext>
            </a:extLst>
          </p:cNvPr>
          <p:cNvSpPr/>
          <p:nvPr/>
        </p:nvSpPr>
        <p:spPr>
          <a:xfrm>
            <a:off x="3824549" y="743344"/>
            <a:ext cx="2884791" cy="804776"/>
          </a:xfrm>
          <a:prstGeom prst="wedgeRoundRectCallout">
            <a:avLst>
              <a:gd name="adj1" fmla="val -111561"/>
              <a:gd name="adj2" fmla="val 2861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Hoax share up by 1 percentage point means 11555 more cases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A9825BF-50A5-4029-88AF-A331A6C6AB25}"/>
              </a:ext>
            </a:extLst>
          </p:cNvPr>
          <p:cNvSpPr/>
          <p:nvPr/>
        </p:nvSpPr>
        <p:spPr>
          <a:xfrm>
            <a:off x="3505725" y="5750061"/>
            <a:ext cx="2507998" cy="975340"/>
          </a:xfrm>
          <a:prstGeom prst="wedgeRoundRectCallout">
            <a:avLst>
              <a:gd name="adj1" fmla="val -68257"/>
              <a:gd name="adj2" fmla="val 1105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Smaller effect when controlling for time (week) effects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1B4E9A-2EFA-4BBE-A078-DEA1BD9C0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1168" y="309282"/>
            <a:ext cx="4465104" cy="2956865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ED11F599-8D6A-4DE5-B061-9492A145BB12}"/>
              </a:ext>
            </a:extLst>
          </p:cNvPr>
          <p:cNvSpPr/>
          <p:nvPr/>
        </p:nvSpPr>
        <p:spPr>
          <a:xfrm>
            <a:off x="6400800" y="3446457"/>
            <a:ext cx="3775406" cy="558820"/>
          </a:xfrm>
          <a:prstGeom prst="wedgeRoundRectCallout">
            <a:avLst>
              <a:gd name="adj1" fmla="val 2588"/>
              <a:gd name="adj2" fmla="val -1348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Also controlling for state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A4BFC0-D6D9-4981-82EB-C7537CC69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0913" y="4340182"/>
            <a:ext cx="4343318" cy="4486899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8BBAEFDF-6827-4BED-9227-81D68D65CE0E}"/>
              </a:ext>
            </a:extLst>
          </p:cNvPr>
          <p:cNvSpPr/>
          <p:nvPr/>
        </p:nvSpPr>
        <p:spPr>
          <a:xfrm>
            <a:off x="9408596" y="4885073"/>
            <a:ext cx="3775406" cy="1414749"/>
          </a:xfrm>
          <a:prstGeom prst="wedgeRoundRectCallout">
            <a:avLst>
              <a:gd name="adj1" fmla="val -64871"/>
              <a:gd name="adj2" fmla="val -573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Alternative command to include cross sectional and time effects in panel data</a:t>
            </a:r>
          </a:p>
          <a:p>
            <a:pPr algn="ctr"/>
            <a:r>
              <a:rPr lang="en-GB" sz="1600" dirty="0"/>
              <a:t>Substantially more efficient with large datasets (many cross sectional units)</a:t>
            </a:r>
          </a:p>
        </p:txBody>
      </p:sp>
    </p:spTree>
    <p:extLst>
      <p:ext uri="{BB962C8B-B14F-4D97-AF65-F5344CB8AC3E}">
        <p14:creationId xmlns:p14="http://schemas.microsoft.com/office/powerpoint/2010/main" val="3014382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12465-D778-4AE7-849E-F9AB7FED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32" y="309282"/>
            <a:ext cx="12242201" cy="558820"/>
          </a:xfrm>
        </p:spPr>
        <p:txBody>
          <a:bodyPr/>
          <a:lstStyle/>
          <a:p>
            <a:r>
              <a:rPr lang="en-GB" dirty="0"/>
              <a:t>Autoregression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1B15CE-1C09-40E9-A2DC-78D7193630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7704" t="18081" r="7704" b="-9761"/>
          <a:stretch/>
        </p:blipFill>
        <p:spPr>
          <a:xfrm>
            <a:off x="5927343" y="195483"/>
            <a:ext cx="3932118" cy="25292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D1E34D-1F48-4C63-985B-A615A8DDDC48}"/>
                  </a:ext>
                </a:extLst>
              </p:cNvPr>
              <p:cNvSpPr txBox="1"/>
              <p:nvPr/>
            </p:nvSpPr>
            <p:spPr>
              <a:xfrm>
                <a:off x="139032" y="1051894"/>
                <a:ext cx="5283199" cy="24109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A particular concern in time series is the possibility that observations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Simplest way to model this is via an Auto regression: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D1E34D-1F48-4C63-985B-A615A8DDD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32" y="1051894"/>
                <a:ext cx="5283199" cy="2410916"/>
              </a:xfrm>
              <a:prstGeom prst="rect">
                <a:avLst/>
              </a:prstGeom>
              <a:blipFill>
                <a:blip r:embed="rId5"/>
                <a:stretch>
                  <a:fillRect l="-2771" t="-3291" b="-48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9">
                <a:extLst>
                  <a:ext uri="{FF2B5EF4-FFF2-40B4-BE49-F238E27FC236}">
                    <a16:creationId xmlns:a16="http://schemas.microsoft.com/office/drawing/2014/main" id="{8D8D5E44-2A56-4B25-ADF4-24DE04C3080A}"/>
                  </a:ext>
                </a:extLst>
              </p:cNvPr>
              <p:cNvSpPr/>
              <p:nvPr/>
            </p:nvSpPr>
            <p:spPr>
              <a:xfrm>
                <a:off x="3700379" y="2967789"/>
                <a:ext cx="2935705" cy="823495"/>
              </a:xfrm>
              <a:prstGeom prst="wedgeRectCallout">
                <a:avLst>
                  <a:gd name="adj1" fmla="val -78392"/>
                  <a:gd name="adj2" fmla="val 4942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GB" sz="1800" dirty="0"/>
                  <a:t> becomes the X variable</a:t>
                </a:r>
              </a:p>
              <a:p>
                <a:pPr algn="ctr"/>
                <a:r>
                  <a:rPr lang="en-GB" sz="1800" dirty="0"/>
                  <a:t>We can do normal OLS as long as </a:t>
                </a:r>
                <a14:m>
                  <m:oMath xmlns:m="http://schemas.openxmlformats.org/officeDocument/2006/math">
                    <m:r>
                      <a:rPr lang="en-GB" sz="1800" b="0" i="0" smtClean="0">
                        <a:latin typeface="Cambria Math" panose="02040503050406030204" pitchFamily="18" charset="0"/>
                      </a:rPr>
                      <m:t>−1&lt;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GB" sz="1800" dirty="0"/>
              </a:p>
            </p:txBody>
          </p:sp>
        </mc:Choice>
        <mc:Fallback xmlns="">
          <p:sp>
            <p:nvSpPr>
              <p:cNvPr id="10" name="Speech Bubble: Rectangle 9">
                <a:extLst>
                  <a:ext uri="{FF2B5EF4-FFF2-40B4-BE49-F238E27FC236}">
                    <a16:creationId xmlns:a16="http://schemas.microsoft.com/office/drawing/2014/main" id="{8D8D5E44-2A56-4B25-ADF4-24DE04C308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379" y="2967789"/>
                <a:ext cx="2935705" cy="823495"/>
              </a:xfrm>
              <a:prstGeom prst="wedgeRectCallout">
                <a:avLst>
                  <a:gd name="adj1" fmla="val -78392"/>
                  <a:gd name="adj2" fmla="val 4942"/>
                </a:avLst>
              </a:prstGeom>
              <a:blipFill>
                <a:blip r:embed="rId6"/>
                <a:stretch>
                  <a:fillRect t="-8759" r="-1115" b="-160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46E33DB4-9A2B-4AC5-92DC-92907403D2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6632" y="4581288"/>
            <a:ext cx="6245415" cy="38543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peech Bubble: Rectangle 16">
                <a:extLst>
                  <a:ext uri="{FF2B5EF4-FFF2-40B4-BE49-F238E27FC236}">
                    <a16:creationId xmlns:a16="http://schemas.microsoft.com/office/drawing/2014/main" id="{81C324CF-F64E-4272-BE5A-D1EEB014380D}"/>
                  </a:ext>
                </a:extLst>
              </p:cNvPr>
              <p:cNvSpPr/>
              <p:nvPr/>
            </p:nvSpPr>
            <p:spPr>
              <a:xfrm>
                <a:off x="6983664" y="2411663"/>
                <a:ext cx="6022724" cy="3053347"/>
              </a:xfrm>
              <a:prstGeom prst="wedgeRectCallout">
                <a:avLst>
                  <a:gd name="adj1" fmla="val -59715"/>
                  <a:gd name="adj2" fmla="val 44518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With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sz="1400" dirty="0"/>
                  <a:t> we have non-stationarity because of path dependence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The series can wander off into any direction and neve come back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If that happens OLS is no longer un-biased (different observations are too related to each other)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Also: if you are interested in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400" dirty="0"/>
                  <a:t> and both Y and X have unit roots you will have a spurious correlation (the unit root becomes the confounder)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Random Walk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400" dirty="0"/>
                  <a:t>Of course we don’t know if this is the case in our data before we start any analysis</a:t>
                </a:r>
              </a:p>
              <a:p>
                <a:endParaRPr lang="en-GB" sz="1400" dirty="0"/>
              </a:p>
            </p:txBody>
          </p:sp>
        </mc:Choice>
        <mc:Fallback xmlns="">
          <p:sp>
            <p:nvSpPr>
              <p:cNvPr id="17" name="Speech Bubble: Rectangle 16">
                <a:extLst>
                  <a:ext uri="{FF2B5EF4-FFF2-40B4-BE49-F238E27FC236}">
                    <a16:creationId xmlns:a16="http://schemas.microsoft.com/office/drawing/2014/main" id="{81C324CF-F64E-4272-BE5A-D1EEB01438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664" y="2411663"/>
                <a:ext cx="6022724" cy="3053347"/>
              </a:xfrm>
              <a:prstGeom prst="wedgeRectCallout">
                <a:avLst>
                  <a:gd name="adj1" fmla="val -59715"/>
                  <a:gd name="adj2" fmla="val 44518"/>
                </a:avLst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iphy_pZkaGE.mp4">
            <a:hlinkClick r:id="" action="ppaction://media"/>
            <a:extLst>
              <a:ext uri="{FF2B5EF4-FFF2-40B4-BE49-F238E27FC236}">
                <a16:creationId xmlns:a16="http://schemas.microsoft.com/office/drawing/2014/main" id="{3A37C259-CE4C-4769-AF4E-B5F664B6FC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t="-11" b="12773"/>
          <a:stretch/>
        </p:blipFill>
        <p:spPr>
          <a:xfrm>
            <a:off x="8165433" y="5529740"/>
            <a:ext cx="4840956" cy="422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1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540254" y="364730"/>
            <a:ext cx="10441463" cy="948289"/>
          </a:xfrm>
        </p:spPr>
        <p:txBody>
          <a:bodyPr/>
          <a:lstStyle/>
          <a:p>
            <a:r>
              <a:rPr lang="en-GB" b="1" dirty="0">
                <a:latin typeface="Palatino Linotype" charset="0"/>
              </a:rPr>
              <a:t>Dickey-Fuller test to the rescue</a:t>
            </a:r>
            <a:endParaRPr lang="en-US" b="1" dirty="0">
              <a:latin typeface="Palatino Linotyp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990" y="-1"/>
            <a:ext cx="1193454" cy="16777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8444" y="1"/>
            <a:ext cx="1426092" cy="16777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82991" y="2042485"/>
                <a:ext cx="13002683" cy="6287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Rewrite original model by subtracting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−1</m:t>
                        </m:r>
                      </m:sub>
                    </m:sSub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 </m:t>
                    </m:r>
                  </m:oMath>
                </a14:m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 on both sides of the model equation:</a:t>
                </a:r>
              </a:p>
              <a:p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𝛽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algn="ctr"/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⇓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−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3413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Δ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limLow>
                        <m:limLow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GB" sz="3413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GB" sz="3413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alatino Linotype" charset="0"/>
                                      <a:cs typeface="Palatino Linotype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413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𝛽</m:t>
                                  </m:r>
                                  <m:r>
                                    <a:rPr lang="en-GB" sz="3413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=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𝛿</m:t>
                          </m:r>
                        </m:lim>
                      </m:limLow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US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Testing for a random walk (aka unit root) now boils down to</a:t>
                </a:r>
              </a:p>
              <a:p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H0: </a:t>
                </a:r>
                <a14:m>
                  <m:oMath xmlns:m="http://schemas.openxmlformats.org/officeDocument/2006/math"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𝛿</m:t>
                    </m:r>
                  </m:oMath>
                </a14:m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=0</a:t>
                </a:r>
              </a:p>
              <a:p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H1: </a:t>
                </a:r>
                <a14:m>
                  <m:oMath xmlns:m="http://schemas.openxmlformats.org/officeDocument/2006/math"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𝛿</m:t>
                    </m:r>
                  </m:oMath>
                </a14:m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&lt;0  i.e. stationary process</a:t>
                </a:r>
              </a:p>
              <a:p>
                <a:endParaRPr lang="en-US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91" y="2042485"/>
                <a:ext cx="13002683" cy="6287555"/>
              </a:xfrm>
              <a:prstGeom prst="rect">
                <a:avLst/>
              </a:prstGeom>
              <a:blipFill>
                <a:blip r:embed="rId5"/>
                <a:stretch>
                  <a:fillRect l="-1313" t="-1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ular Callout 6"/>
          <p:cNvSpPr/>
          <p:nvPr/>
        </p:nvSpPr>
        <p:spPr>
          <a:xfrm>
            <a:off x="282992" y="8183613"/>
            <a:ext cx="12344107" cy="875893"/>
          </a:xfrm>
          <a:prstGeom prst="wedgeRectCallout">
            <a:avLst>
              <a:gd name="adj1" fmla="val -18433"/>
              <a:gd name="adj2" fmla="val -64423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87604" indent="-487604">
              <a:buFont typeface="Arial" charset="0"/>
              <a:buChar char="•"/>
            </a:pPr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We cannot just compare the implied test statistic to a normal t-table</a:t>
            </a:r>
          </a:p>
          <a:p>
            <a:pPr marL="487604" indent="-487604">
              <a:buFont typeface="Arial" charset="0"/>
              <a:buChar char="•"/>
            </a:pPr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Luckily R will help us</a:t>
            </a:r>
          </a:p>
        </p:txBody>
      </p:sp>
    </p:spTree>
    <p:extLst>
      <p:ext uri="{BB962C8B-B14F-4D97-AF65-F5344CB8AC3E}">
        <p14:creationId xmlns:p14="http://schemas.microsoft.com/office/powerpoint/2010/main" val="235751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842</Words>
  <Application>Microsoft Office PowerPoint</Application>
  <PresentationFormat>Custom</PresentationFormat>
  <Paragraphs>113</Paragraphs>
  <Slides>20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.AppleSystemUIFont</vt:lpstr>
      <vt:lpstr>.HelveticaNeueDeskInterface-Regular</vt:lpstr>
      <vt:lpstr>Abadi</vt:lpstr>
      <vt:lpstr>Arial</vt:lpstr>
      <vt:lpstr>Calibri</vt:lpstr>
      <vt:lpstr>Cambria Math</vt:lpstr>
      <vt:lpstr>Palatino Linotype</vt:lpstr>
      <vt:lpstr>Times New Roman</vt:lpstr>
      <vt:lpstr>Wingdings</vt:lpstr>
      <vt:lpstr>Office Theme</vt:lpstr>
      <vt:lpstr>Time Series To infinity and beyond…. by Ralf Martin (r.martin@imperial.ac.uk)</vt:lpstr>
      <vt:lpstr>Objectives of this lecture</vt:lpstr>
      <vt:lpstr>What’s the challenge of time series data?</vt:lpstr>
      <vt:lpstr>COVID vs GDP</vt:lpstr>
      <vt:lpstr>Taking control of time….with a timeline</vt:lpstr>
      <vt:lpstr>What if time is not linear?</vt:lpstr>
      <vt:lpstr>Panel data example</vt:lpstr>
      <vt:lpstr>Autoregression</vt:lpstr>
      <vt:lpstr>Dickey-Fuller test to the rescue</vt:lpstr>
      <vt:lpstr>Dickey-Fuller with more lags</vt:lpstr>
      <vt:lpstr>R to the rrrrrescue</vt:lpstr>
      <vt:lpstr>More lags AR(2)?</vt:lpstr>
      <vt:lpstr>Getting rid of unit roots</vt:lpstr>
      <vt:lpstr>Getting rid of unit roots – Economic Activity index</vt:lpstr>
      <vt:lpstr>Revisiting COVID vs GDP</vt:lpstr>
      <vt:lpstr>Other considerations </vt:lpstr>
      <vt:lpstr>Summary</vt:lpstr>
      <vt:lpstr>Extra Slides</vt:lpstr>
      <vt:lpstr>Some remarks on Causality and unit roots </vt:lpstr>
      <vt:lpstr>More lags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2020-10-28T13:18:43Z</dcterms:created>
  <dcterms:modified xsi:type="dcterms:W3CDTF">2020-11-17T20:27:26Z</dcterms:modified>
</cp:coreProperties>
</file>